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4.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3.xml" ContentType="application/vnd.openxmlformats-officedocument.theme+xml"/>
  <Override PartName="/ppt/slideLayouts/slideLayout7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44.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4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46.xml" ContentType="application/vnd.openxmlformats-officedocument.theme+xml"/>
  <Override PartName="/ppt/tags/tag1.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4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4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5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51.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5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4.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56.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8.xml" ContentType="application/vnd.openxmlformats-officedocument.theme+xml"/>
  <Override PartName="/ppt/theme/theme59.xml" ContentType="application/vnd.openxmlformats-officedocument.theme+xml"/>
  <Override PartName="/ppt/theme/theme6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94" r:id="rId44"/>
    <p:sldMasterId id="2147484222" r:id="rId45"/>
    <p:sldMasterId id="2147484232" r:id="rId46"/>
    <p:sldMasterId id="2147484242" r:id="rId47"/>
    <p:sldMasterId id="2147484255" r:id="rId48"/>
    <p:sldMasterId id="2147484261" r:id="rId49"/>
    <p:sldMasterId id="2147484274" r:id="rId50"/>
    <p:sldMasterId id="2147484280" r:id="rId51"/>
    <p:sldMasterId id="2147484288" r:id="rId52"/>
    <p:sldMasterId id="2147484307" r:id="rId53"/>
    <p:sldMasterId id="2147484313" r:id="rId54"/>
    <p:sldMasterId id="2147484317" r:id="rId55"/>
    <p:sldMasterId id="2147484326" r:id="rId56"/>
    <p:sldMasterId id="2147484332" r:id="rId57"/>
    <p:sldMasterId id="2147484336" r:id="rId58"/>
  </p:sldMasterIdLst>
  <p:notesMasterIdLst>
    <p:notesMasterId r:id="rId63"/>
  </p:notesMasterIdLst>
  <p:handoutMasterIdLst>
    <p:handoutMasterId r:id="rId64"/>
  </p:handoutMasterIdLst>
  <p:sldIdLst>
    <p:sldId id="970" r:id="rId59"/>
    <p:sldId id="1130" r:id="rId60"/>
    <p:sldId id="1131" r:id="rId61"/>
    <p:sldId id="1132" r:id="rId62"/>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AE0D"/>
    <a:srgbClr val="990000"/>
    <a:srgbClr val="CCECFF"/>
    <a:srgbClr val="FF00FF"/>
    <a:srgbClr val="BEE396"/>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9" autoAdjust="0"/>
    <p:restoredTop sz="87805" autoAdjust="0"/>
  </p:normalViewPr>
  <p:slideViewPr>
    <p:cSldViewPr showGuides="1">
      <p:cViewPr varScale="1">
        <p:scale>
          <a:sx n="61" d="100"/>
          <a:sy n="61" d="100"/>
        </p:scale>
        <p:origin x="1056" y="64"/>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2019/7/31</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2019/7/31</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428242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3</a:t>
            </a:fld>
            <a:endParaRPr lang="zh-CN" altLang="en-US" dirty="0"/>
          </a:p>
        </p:txBody>
      </p:sp>
    </p:spTree>
    <p:extLst>
      <p:ext uri="{BB962C8B-B14F-4D97-AF65-F5344CB8AC3E}">
        <p14:creationId xmlns:p14="http://schemas.microsoft.com/office/powerpoint/2010/main" val="398325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4</a:t>
            </a:fld>
            <a:endParaRPr lang="zh-CN" altLang="en-US" dirty="0"/>
          </a:p>
        </p:txBody>
      </p:sp>
    </p:spTree>
    <p:extLst>
      <p:ext uri="{BB962C8B-B14F-4D97-AF65-F5344CB8AC3E}">
        <p14:creationId xmlns:p14="http://schemas.microsoft.com/office/powerpoint/2010/main" val="3011973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46.xml"/><Relationship Id="rId1" Type="http://schemas.openxmlformats.org/officeDocument/2006/relationships/tags" Target="../tags/tag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7/31/2019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2019/7/31</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2019/7/31</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869505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2019/7/31</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2019/7/31</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extLst mod="1">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2019/7/31</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7/31/2019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2019/7/31</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2019/7/31</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7/31/2019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7/31/2019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31/07/2019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31/07/2019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31/07/2019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7.png"/><Relationship Id="rId2" Type="http://schemas.openxmlformats.org/officeDocument/2006/relationships/slideLayout" Target="../slideLayouts/slideLayout41.xml"/><Relationship Id="rId16" Type="http://schemas.openxmlformats.org/officeDocument/2006/relationships/theme" Target="../theme/theme1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5.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image" Target="../media/image2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9.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5.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15.png"/><Relationship Id="rId5" Type="http://schemas.openxmlformats.org/officeDocument/2006/relationships/slideLayout" Target="../slideLayouts/slideLayout80.xml"/><Relationship Id="rId10" Type="http://schemas.openxmlformats.org/officeDocument/2006/relationships/image" Target="../media/image22.png"/><Relationship Id="rId4" Type="http://schemas.openxmlformats.org/officeDocument/2006/relationships/slideLayout" Target="../slideLayouts/slideLayout79.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6.xml"/><Relationship Id="rId7" Type="http://schemas.openxmlformats.org/officeDocument/2006/relationships/theme" Target="../theme/theme2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image" Target="../media/image15.png"/><Relationship Id="rId5" Type="http://schemas.openxmlformats.org/officeDocument/2006/relationships/slideLayout" Target="../slideLayouts/slideLayout96.xml"/><Relationship Id="rId10" Type="http://schemas.openxmlformats.org/officeDocument/2006/relationships/image" Target="../media/image22.png"/><Relationship Id="rId4" Type="http://schemas.openxmlformats.org/officeDocument/2006/relationships/slideLayout" Target="../slideLayouts/slideLayout95.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33.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1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image" Target="../media/image10.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image" Target="../media/image15.png"/><Relationship Id="rId5" Type="http://schemas.openxmlformats.org/officeDocument/2006/relationships/slideLayout" Target="../slideLayouts/slideLayout122.xml"/><Relationship Id="rId10" Type="http://schemas.openxmlformats.org/officeDocument/2006/relationships/image" Target="../media/image21.png"/><Relationship Id="rId4" Type="http://schemas.openxmlformats.org/officeDocument/2006/relationships/slideLayout" Target="../slideLayouts/slideLayout121.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image" Target="../media/image24.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theme" Target="../theme/theme37.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image" Target="../media/image25.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image" Target="../media/image15.png"/><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39.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1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40.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18.png"/><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image" Target="../media/image18.pn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17.png"/><Relationship Id="rId2" Type="http://schemas.openxmlformats.org/officeDocument/2006/relationships/slideLayout" Target="../slideLayouts/slideLayout199.xml"/><Relationship Id="rId16" Type="http://schemas.openxmlformats.org/officeDocument/2006/relationships/theme" Target="../theme/theme4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image" Target="../media/image18.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image" Target="../media/image17.png"/><Relationship Id="rId2" Type="http://schemas.openxmlformats.org/officeDocument/2006/relationships/slideLayout" Target="../slideLayouts/slideLayout214.xml"/><Relationship Id="rId16" Type="http://schemas.openxmlformats.org/officeDocument/2006/relationships/theme" Target="../theme/theme43.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theme" Target="../theme/theme44.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image" Target="../media/image15.png"/><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15.pn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21.png"/><Relationship Id="rId5" Type="http://schemas.openxmlformats.org/officeDocument/2006/relationships/slideLayout" Target="../slideLayouts/slideLayout244.xml"/><Relationship Id="rId10" Type="http://schemas.openxmlformats.org/officeDocument/2006/relationships/theme" Target="../theme/theme45.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10" Type="http://schemas.openxmlformats.org/officeDocument/2006/relationships/image" Target="../media/image29.jpeg"/><Relationship Id="rId4" Type="http://schemas.openxmlformats.org/officeDocument/2006/relationships/slideLayout" Target="../slideLayouts/slideLayout252.xml"/><Relationship Id="rId9"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59.xml"/><Relationship Id="rId7" Type="http://schemas.openxmlformats.org/officeDocument/2006/relationships/theme" Target="../theme/theme47.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10" Type="http://schemas.openxmlformats.org/officeDocument/2006/relationships/image" Target="../media/image34.png"/><Relationship Id="rId4" Type="http://schemas.openxmlformats.org/officeDocument/2006/relationships/slideLayout" Target="../slideLayouts/slideLayout260.xml"/><Relationship Id="rId9" Type="http://schemas.openxmlformats.org/officeDocument/2006/relationships/image" Target="../media/image33.jpeg"/></Relationships>
</file>

<file path=ppt/slideMasters/_rels/slideMaster48.xml.rels><?xml version="1.0" encoding="UTF-8" standalone="yes"?>
<Relationships xmlns="http://schemas.openxmlformats.org/package/2006/relationships"><Relationship Id="rId3" Type="http://schemas.openxmlformats.org/officeDocument/2006/relationships/slideLayout" Target="../slideLayouts/slideLayout265.xml"/><Relationship Id="rId7" Type="http://schemas.openxmlformats.org/officeDocument/2006/relationships/image" Target="../media/image15.png"/><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image" Target="../media/image3.png"/><Relationship Id="rId5" Type="http://schemas.openxmlformats.org/officeDocument/2006/relationships/theme" Target="../theme/theme48.xml"/><Relationship Id="rId4" Type="http://schemas.openxmlformats.org/officeDocument/2006/relationships/slideLayout" Target="../slideLayouts/slideLayout26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theme" Target="../theme/theme4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image" Target="../media/image15.png"/><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81.xml"/><Relationship Id="rId7" Type="http://schemas.openxmlformats.org/officeDocument/2006/relationships/image" Target="../media/image15.png"/><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82.xml"/></Relationships>
</file>

<file path=ppt/slideMasters/_rels/slideMaster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85.xml"/><Relationship Id="rId7" Type="http://schemas.openxmlformats.org/officeDocument/2006/relationships/theme" Target="../theme/theme51.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9" Type="http://schemas.openxmlformats.org/officeDocument/2006/relationships/image" Target="../media/image15.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91.xml"/><Relationship Id="rId7" Type="http://schemas.openxmlformats.org/officeDocument/2006/relationships/image" Target="../media/image38.jpeg"/><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image" Target="../media/image37.jpeg"/><Relationship Id="rId5" Type="http://schemas.openxmlformats.org/officeDocument/2006/relationships/theme" Target="../theme/theme52.xml"/><Relationship Id="rId4" Type="http://schemas.openxmlformats.org/officeDocument/2006/relationships/slideLayout" Target="../slideLayouts/slideLayout292.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15.png"/><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image" Target="../media/image3.png"/><Relationship Id="rId5" Type="http://schemas.openxmlformats.org/officeDocument/2006/relationships/theme" Target="../theme/theme53.xml"/><Relationship Id="rId4" Type="http://schemas.openxmlformats.org/officeDocument/2006/relationships/slideLayout" Target="../slideLayouts/slideLayout296.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1.xml"/><Relationship Id="rId7" Type="http://schemas.openxmlformats.org/officeDocument/2006/relationships/image" Target="../media/image3.png"/><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theme" Target="../theme/theme55.xml"/><Relationship Id="rId5" Type="http://schemas.openxmlformats.org/officeDocument/2006/relationships/slideLayout" Target="../slideLayouts/slideLayout303.xml"/><Relationship Id="rId4" Type="http://schemas.openxmlformats.org/officeDocument/2006/relationships/slideLayout" Target="../slideLayouts/slideLayout302.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image" Target="../media/image15.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image" Target="../media/image3.png"/><Relationship Id="rId5" Type="http://schemas.openxmlformats.org/officeDocument/2006/relationships/theme" Target="../theme/theme56.xml"/><Relationship Id="rId4" Type="http://schemas.openxmlformats.org/officeDocument/2006/relationships/slideLayout" Target="../slideLayouts/slideLayout307.xml"/></Relationships>
</file>

<file path=ppt/slideMasters/_rels/slideMaster57.xml.rels><?xml version="1.0" encoding="UTF-8" standalone="yes"?>
<Relationships xmlns="http://schemas.openxmlformats.org/package/2006/relationships"><Relationship Id="rId3" Type="http://schemas.openxmlformats.org/officeDocument/2006/relationships/theme" Target="../theme/theme57.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2.xml"/><Relationship Id="rId7" Type="http://schemas.openxmlformats.org/officeDocument/2006/relationships/image" Target="../media/image3.png"/><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theme" Target="../theme/theme58.xml"/><Relationship Id="rId5" Type="http://schemas.openxmlformats.org/officeDocument/2006/relationships/slideLayout" Target="../slideLayouts/slideLayout314.xml"/><Relationship Id="rId4" Type="http://schemas.openxmlformats.org/officeDocument/2006/relationships/slideLayout" Target="../slideLayouts/slideLayout31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microsoft.com/office/2007/relationships/hdphoto" Target="../media/hdphoto1.wdp"/><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3.png"/><Relationship Id="rId5" Type="http://schemas.openxmlformats.org/officeDocument/2006/relationships/slideLayout" Target="../slideLayouts/slideLayout11.xml"/><Relationship Id="rId10" Type="http://schemas.openxmlformats.org/officeDocument/2006/relationships/theme" Target="../theme/theme7.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9.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5.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31/07/2019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31/07/2019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 id="2147484343"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2019/7/31</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7/31/2019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7/31/2019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Summary 31/07</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July 31, 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Final configuration of regimes</a:t>
            </a:r>
            <a:endParaRPr lang="en-US" sz="2600"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5015880" y="613121"/>
                <a:ext cx="6855373" cy="5412575"/>
              </a:xfrm>
            </p:spPr>
            <p:txBody>
              <a:bodyPr numCol="1"/>
              <a:lstStyle/>
              <a:p>
                <a:pPr marL="400033" indent="-342900"/>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𝑟</m:t>
                        </m:r>
                      </m:e>
                    </m:acc>
                    <m:r>
                      <a:rPr lang="en-US" sz="1400" b="0" i="0" smtClean="0">
                        <a:latin typeface="Cambria Math" panose="02040503050406030204" pitchFamily="18" charset="0"/>
                      </a:rPr>
                      <m:t>=</m:t>
                    </m:r>
                  </m:oMath>
                </a14:m>
                <a:r>
                  <a:rPr lang="en-US" sz="1400" dirty="0" smtClean="0"/>
                  <a:t> </a:t>
                </a:r>
                <a14:m>
                  <m:oMath xmlns:m="http://schemas.openxmlformats.org/officeDocument/2006/math">
                    <m:func>
                      <m:funcPr>
                        <m:ctrlPr>
                          <a:rPr lang="en-US" sz="1400" i="1" dirty="0" smtClean="0">
                            <a:latin typeface="Cambria Math" panose="02040503050406030204" pitchFamily="18" charset="0"/>
                          </a:rPr>
                        </m:ctrlPr>
                      </m:funcPr>
                      <m:fName>
                        <m:limLow>
                          <m:limLowPr>
                            <m:ctrlPr>
                              <a:rPr lang="en-US" sz="1400" i="1" dirty="0" smtClean="0">
                                <a:latin typeface="Cambria Math" panose="02040503050406030204" pitchFamily="18" charset="0"/>
                              </a:rPr>
                            </m:ctrlPr>
                          </m:limLowPr>
                          <m:e>
                            <m:r>
                              <m:rPr>
                                <m:sty m:val="p"/>
                              </m:rPr>
                              <a:rPr lang="en-US" sz="1400" i="0" dirty="0" smtClean="0">
                                <a:latin typeface="Cambria Math" panose="02040503050406030204" pitchFamily="18" charset="0"/>
                              </a:rPr>
                              <m:t>min</m:t>
                            </m:r>
                          </m:e>
                          <m:lim>
                            <m:r>
                              <a:rPr lang="en-US" sz="1400" b="0" i="1" dirty="0" smtClean="0">
                                <a:latin typeface="Cambria Math" panose="02040503050406030204" pitchFamily="18" charset="0"/>
                              </a:rPr>
                              <m:t>𝑖</m:t>
                            </m:r>
                            <m:r>
                              <a:rPr lang="en-US" sz="1400" b="0" i="1" dirty="0" smtClean="0">
                                <a:latin typeface="Cambria Math" panose="02040503050406030204" pitchFamily="18" charset="0"/>
                              </a:rPr>
                              <m:t>,</m:t>
                            </m:r>
                            <m:r>
                              <a:rPr lang="en-US" sz="1400" b="0" i="1" dirty="0" smtClean="0">
                                <a:latin typeface="Cambria Math" panose="02040503050406030204" pitchFamily="18" charset="0"/>
                              </a:rPr>
                              <m:t>𝑗</m:t>
                            </m:r>
                          </m:lim>
                        </m:limLow>
                      </m:fName>
                      <m:e>
                        <m:f>
                          <m:fPr>
                            <m:ctrlPr>
                              <a:rPr lang="en-US" sz="1400" i="1" dirty="0" smtClean="0">
                                <a:latin typeface="Cambria Math" panose="02040503050406030204" pitchFamily="18" charset="0"/>
                              </a:rPr>
                            </m:ctrlPr>
                          </m:fPr>
                          <m:num>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𝑐</m:t>
                                </m:r>
                              </m:e>
                              <m:sub>
                                <m:r>
                                  <a:rPr lang="en-US" sz="1400" b="0" i="1" dirty="0" smtClean="0">
                                    <a:latin typeface="Cambria Math" panose="02040503050406030204" pitchFamily="18" charset="0"/>
                                  </a:rPr>
                                  <m:t>𝑖</m:t>
                                </m:r>
                                <m:r>
                                  <a:rPr lang="en-US" sz="1400" b="0" i="1" dirty="0" smtClean="0">
                                    <a:latin typeface="Cambria Math" panose="02040503050406030204" pitchFamily="18" charset="0"/>
                                  </a:rPr>
                                  <m:t>,</m:t>
                                </m:r>
                                <m:r>
                                  <a:rPr lang="en-US" sz="1400" b="0" i="1" dirty="0" smtClean="0">
                                    <a:latin typeface="Cambria Math" panose="02040503050406030204" pitchFamily="18" charset="0"/>
                                  </a:rPr>
                                  <m:t>𝑗</m:t>
                                </m:r>
                              </m:sub>
                            </m:sSub>
                          </m:num>
                          <m:den>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𝑓</m:t>
                                </m:r>
                              </m:e>
                              <m:sub>
                                <m:r>
                                  <a:rPr lang="en-US" sz="1400" b="0" i="1" dirty="0" smtClean="0">
                                    <a:latin typeface="Cambria Math" panose="02040503050406030204" pitchFamily="18" charset="0"/>
                                  </a:rPr>
                                  <m:t>𝑖</m:t>
                                </m:r>
                                <m:r>
                                  <a:rPr lang="en-US" sz="1400" b="0" i="1" dirty="0" smtClean="0">
                                    <a:latin typeface="Cambria Math" panose="02040503050406030204" pitchFamily="18" charset="0"/>
                                  </a:rPr>
                                  <m:t>,</m:t>
                                </m:r>
                                <m:r>
                                  <a:rPr lang="en-US" sz="1400" b="0" i="1" dirty="0" smtClean="0">
                                    <a:latin typeface="Cambria Math" panose="02040503050406030204" pitchFamily="18" charset="0"/>
                                  </a:rPr>
                                  <m:t>𝑗</m:t>
                                </m:r>
                              </m:sub>
                            </m:sSub>
                          </m:den>
                        </m:f>
                      </m:e>
                    </m:func>
                    <m:r>
                      <a:rPr lang="en-US" sz="1400" b="0" i="1" dirty="0" smtClean="0">
                        <a:latin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 </m:t>
                    </m:r>
                    <m:d>
                      <m:dPr>
                        <m:ctrlPr>
                          <a:rPr lang="en-US" sz="1400" b="0" i="1" dirty="0" smtClean="0">
                            <a:latin typeface="Cambria Math" panose="02040503050406030204" pitchFamily="18" charset="0"/>
                            <a:ea typeface="Cambria Math" panose="02040503050406030204" pitchFamily="18" charset="0"/>
                          </a:rPr>
                        </m:ctrlPr>
                      </m:dPr>
                      <m:e>
                        <m:r>
                          <a:rPr lang="en-US" sz="1400" b="0" i="1" dirty="0" smtClean="0">
                            <a:latin typeface="Cambria Math" panose="02040503050406030204" pitchFamily="18" charset="0"/>
                            <a:ea typeface="Cambria Math" panose="02040503050406030204" pitchFamily="18" charset="0"/>
                          </a:rPr>
                          <m:t>𝑖</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𝑗</m:t>
                        </m:r>
                      </m:e>
                    </m:d>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𝐿</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𝑏𝑒𝑖𝑛𝑔</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𝐿</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𝑠𝑒𝑡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𝑜𝑓</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𝑙𝑖𝑛𝑘𝑠</m:t>
                    </m:r>
                  </m:oMath>
                </a14:m>
                <a:endParaRPr lang="en-US" sz="1400" b="0" dirty="0" smtClean="0"/>
              </a:p>
              <a:p>
                <a:pPr marL="400033" indent="-342900"/>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ea typeface="Cambria Math" panose="02040503050406030204" pitchFamily="18" charset="0"/>
                      </a:rPr>
                      <m:t>∈ </m:t>
                    </m:r>
                    <m:d>
                      <m:dPr>
                        <m:begChr m:val="{"/>
                        <m:endChr m:val="}"/>
                        <m:ctrlPr>
                          <a:rPr lang="en-US" sz="1400" b="0" i="1" smtClean="0">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50, 100, 150, …, 40000</m:t>
                        </m:r>
                      </m:e>
                    </m:d>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𝐾𝑏𝑝𝑠</m:t>
                    </m:r>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m:t>
                    </m:r>
                  </m:oMath>
                </a14:m>
                <a:r>
                  <a:rPr lang="en-US" sz="1400" b="0" dirty="0" smtClean="0">
                    <a:ea typeface="Cambria Math" panose="02040503050406030204" pitchFamily="18" charset="0"/>
                  </a:rPr>
                  <a:t> </a:t>
                </a:r>
                <a14:m>
                  <m:oMath xmlns:m="http://schemas.openxmlformats.org/officeDocument/2006/math">
                    <m:d>
                      <m:dPr>
                        <m:begChr m:val="{"/>
                        <m:endChr m:val="}"/>
                        <m:ctrlPr>
                          <a:rPr lang="en-US" sz="1400" i="1">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3</m:t>
                        </m:r>
                        <m:r>
                          <a:rPr lang="en-US" sz="1400" i="1">
                            <a:latin typeface="Cambria Math" panose="02040503050406030204" pitchFamily="18" charset="0"/>
                            <a:ea typeface="Cambria Math" panose="02040503050406030204" pitchFamily="18" charset="0"/>
                          </a:rPr>
                          <m:t>, …, </m:t>
                        </m:r>
                        <m:r>
                          <a:rPr lang="en-US" sz="1400" b="0" i="1" smtClean="0">
                            <a:latin typeface="Cambria Math" panose="02040503050406030204" pitchFamily="18" charset="0"/>
                            <a:ea typeface="Cambria Math" panose="02040503050406030204" pitchFamily="18" charset="0"/>
                          </a:rPr>
                          <m:t>800</m:t>
                        </m:r>
                      </m:e>
                    </m:d>
                  </m:oMath>
                </a14:m>
                <a:endParaRPr lang="en-US" sz="1400" b="0" dirty="0" smtClean="0">
                  <a:ea typeface="Cambria Math" panose="02040503050406030204" pitchFamily="18" charset="0"/>
                </a:endParaRPr>
              </a:p>
              <a:p>
                <a:pPr marL="400033" indent="-342900"/>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b="0" i="1" smtClean="0">
                            <a:latin typeface="Cambria Math" panose="02040503050406030204" pitchFamily="18" charset="0"/>
                          </a:rPr>
                          <m:t>𝑟</m:t>
                        </m:r>
                      </m:e>
                      <m:sub>
                        <m:r>
                          <a:rPr lang="en-US" sz="1400" i="1">
                            <a:latin typeface="Cambria Math" panose="02040503050406030204" pitchFamily="18" charset="0"/>
                          </a:rPr>
                          <m:t>&lt;</m:t>
                        </m:r>
                        <m:r>
                          <a:rPr lang="en-US" sz="1400" i="1">
                            <a:latin typeface="Cambria Math" panose="02040503050406030204" pitchFamily="18" charset="0"/>
                          </a:rPr>
                          <m:t>𝑟𝑒𝑔𝑖𝑚𝑒</m:t>
                        </m:r>
                        <m:r>
                          <a:rPr lang="en-US" sz="1400" i="1">
                            <a:latin typeface="Cambria Math" panose="02040503050406030204" pitchFamily="18" charset="0"/>
                          </a:rPr>
                          <m:t>&gt;</m:t>
                        </m:r>
                      </m:sub>
                    </m:sSub>
                    <m:r>
                      <a:rPr lang="en-US" sz="1400" b="0" i="1" smtClean="0">
                        <a:latin typeface="Cambria Math" panose="02040503050406030204" pitchFamily="18" charset="0"/>
                      </a:rPr>
                      <m:t> ~ </m:t>
                    </m:r>
                    <m:r>
                      <a:rPr lang="en-US" sz="1400" b="0" i="1" smtClean="0">
                        <a:latin typeface="Cambria Math" panose="02040503050406030204" pitchFamily="18" charset="0"/>
                      </a:rPr>
                      <m:t>𝑁</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 µ</m:t>
                            </m:r>
                          </m:e>
                          <m:sub>
                            <m:r>
                              <a:rPr lang="en-US" sz="1400" i="1">
                                <a:latin typeface="Cambria Math" panose="02040503050406030204" pitchFamily="18" charset="0"/>
                              </a:rPr>
                              <m:t>&lt;</m:t>
                            </m:r>
                            <m:r>
                              <a:rPr lang="en-US" sz="1400" i="1">
                                <a:latin typeface="Cambria Math" panose="02040503050406030204" pitchFamily="18" charset="0"/>
                              </a:rPr>
                              <m:t>𝑟𝑒𝑔𝑖𝑚𝑒</m:t>
                            </m:r>
                            <m:r>
                              <a:rPr lang="en-US" sz="1400" i="1">
                                <a:latin typeface="Cambria Math" panose="02040503050406030204" pitchFamily="18" charset="0"/>
                              </a:rPr>
                              <m:t>&gt;</m:t>
                            </m:r>
                          </m:sub>
                        </m:sSub>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r>
                              <m:rPr>
                                <m:nor/>
                              </m:rPr>
                              <a:rPr lang="el-GR" sz="1400" dirty="0">
                                <a:latin typeface="Cambria Math" panose="02040503050406030204" pitchFamily="18" charset="0"/>
                                <a:ea typeface="Cambria Math" panose="02040503050406030204" pitchFamily="18" charset="0"/>
                              </a:rPr>
                              <m:t>σ</m:t>
                            </m:r>
                          </m:e>
                          <m:sup>
                            <m:r>
                              <a:rPr lang="en-US" sz="1400" i="1">
                                <a:latin typeface="Cambria Math" panose="02040503050406030204" pitchFamily="18" charset="0"/>
                              </a:rPr>
                              <m:t>2</m:t>
                            </m:r>
                          </m:sup>
                        </m:sSup>
                      </m:e>
                    </m:d>
                  </m:oMath>
                </a14:m>
                <a:endParaRPr lang="en-US" sz="1400" b="0" i="1" dirty="0" smtClean="0">
                  <a:latin typeface="Cambria Math" panose="02040503050406030204" pitchFamily="18" charset="0"/>
                </a:endParaRPr>
              </a:p>
              <a:p>
                <a:pPr marL="799963" lvl="1" indent="-342900"/>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 </m:t>
                        </m:r>
                        <m:r>
                          <a:rPr lang="en-US" sz="1200" i="1" smtClean="0">
                            <a:latin typeface="Cambria Math" panose="02040503050406030204" pitchFamily="18" charset="0"/>
                          </a:rPr>
                          <m:t>µ</m:t>
                        </m:r>
                      </m:e>
                      <m:sub>
                        <m:r>
                          <a:rPr lang="en-US" sz="1200" b="0" i="1" smtClean="0">
                            <a:latin typeface="Cambria Math" panose="02040503050406030204" pitchFamily="18" charset="0"/>
                          </a:rPr>
                          <m:t>&lt;</m:t>
                        </m:r>
                        <m:r>
                          <a:rPr lang="en-US" sz="1200" b="0" i="1" smtClean="0">
                            <a:latin typeface="Cambria Math" panose="02040503050406030204" pitchFamily="18" charset="0"/>
                          </a:rPr>
                          <m:t>𝑟𝑒𝑔𝑖𝑚𝑒</m:t>
                        </m:r>
                        <m:r>
                          <a:rPr lang="en-US" sz="1200" b="0" i="1" smtClean="0">
                            <a:latin typeface="Cambria Math" panose="02040503050406030204" pitchFamily="18" charset="0"/>
                          </a:rPr>
                          <m:t>&gt;</m:t>
                        </m:r>
                      </m:sub>
                    </m:sSub>
                    <m:r>
                      <a:rPr lang="en-US" sz="1200" b="0" i="1" smtClean="0">
                        <a:latin typeface="Cambria Math" panose="02040503050406030204" pitchFamily="18" charset="0"/>
                      </a:rPr>
                      <m:t>= </m:t>
                    </m:r>
                    <m:acc>
                      <m:accPr>
                        <m:chr m:val="̅"/>
                        <m:ctrlPr>
                          <a:rPr lang="en-US" sz="1200" i="1">
                            <a:latin typeface="Cambria Math" panose="02040503050406030204" pitchFamily="18" charset="0"/>
                          </a:rPr>
                        </m:ctrlPr>
                      </m:accPr>
                      <m:e>
                        <m:r>
                          <a:rPr lang="en-US" sz="1200" i="1">
                            <a:latin typeface="Cambria Math" panose="02040503050406030204" pitchFamily="18" charset="0"/>
                          </a:rPr>
                          <m:t>𝑟</m:t>
                        </m:r>
                      </m:e>
                    </m:acc>
                    <m:r>
                      <a:rPr lang="en-US" sz="1200" b="0" i="1" smtClean="0">
                        <a:latin typeface="Cambria Math" panose="02040503050406030204" pitchFamily="18" charset="0"/>
                      </a:rPr>
                      <m:t>+50 ∗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rPr>
                          <m:t>&lt;</m:t>
                        </m:r>
                        <m:r>
                          <a:rPr lang="en-US" sz="1200" b="0" i="1" smtClean="0">
                            <a:latin typeface="Cambria Math" panose="02040503050406030204" pitchFamily="18" charset="0"/>
                          </a:rPr>
                          <m:t>𝑟𝑒𝑔𝑖𝑚𝑒</m:t>
                        </m:r>
                        <m:r>
                          <a:rPr lang="en-US" sz="1200" b="0" i="1" smtClean="0">
                            <a:latin typeface="Cambria Math" panose="02040503050406030204" pitchFamily="18" charset="0"/>
                          </a:rPr>
                          <m:t>&gt;</m:t>
                        </m:r>
                      </m:sub>
                    </m:sSub>
                  </m:oMath>
                </a14:m>
                <a:endParaRPr lang="en-US" sz="1200" dirty="0" smtClean="0"/>
              </a:p>
              <a:p>
                <a:pPr marL="1199893" lvl="2" indent="-342900"/>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𝑙𝑜𝑤</m:t>
                        </m:r>
                      </m:sub>
                    </m:sSub>
                    <m:r>
                      <a:rPr lang="en-US" sz="1200" b="0" i="1" smtClean="0">
                        <a:latin typeface="Cambria Math" panose="02040503050406030204" pitchFamily="18" charset="0"/>
                      </a:rPr>
                      <m:t>=−10,</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𝑚𝑒𝑑𝑖𝑢𝑚</m:t>
                        </m:r>
                      </m:sub>
                    </m:sSub>
                    <m:r>
                      <a:rPr lang="en-US" sz="1200" i="1">
                        <a:latin typeface="Cambria Math" panose="02040503050406030204" pitchFamily="18" charset="0"/>
                      </a:rPr>
                      <m:t>=0</m:t>
                    </m:r>
                  </m:oMath>
                </a14:m>
                <a:r>
                  <a:rPr lang="en-US" sz="1200" dirty="0" smtClean="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h𝑖𝑔h</m:t>
                        </m:r>
                      </m:sub>
                    </m:sSub>
                    <m:r>
                      <a:rPr lang="en-US" sz="1200" i="1">
                        <a:latin typeface="Cambria Math" panose="02040503050406030204" pitchFamily="18" charset="0"/>
                      </a:rPr>
                      <m:t>=</m:t>
                    </m:r>
                    <m:r>
                      <a:rPr lang="en-US" sz="1200" b="0" i="1" smtClean="0">
                        <a:latin typeface="Cambria Math" panose="02040503050406030204" pitchFamily="18" charset="0"/>
                      </a:rPr>
                      <m:t>+4</m:t>
                    </m:r>
                    <m:r>
                      <a:rPr lang="en-US" sz="1200" i="1">
                        <a:latin typeface="Cambria Math" panose="02040503050406030204" pitchFamily="18" charset="0"/>
                      </a:rPr>
                      <m:t>0</m:t>
                    </m:r>
                  </m:oMath>
                </a14:m>
                <a:endParaRPr lang="en-US" sz="1200" dirty="0" smtClean="0"/>
              </a:p>
              <a:p>
                <a:pPr marL="799963" lvl="1" indent="-342900"/>
                <a14:m>
                  <m:oMath xmlns:m="http://schemas.openxmlformats.org/officeDocument/2006/math">
                    <m:sSup>
                      <m:sSupPr>
                        <m:ctrlPr>
                          <a:rPr lang="en-US" sz="1200" i="1" smtClean="0">
                            <a:latin typeface="Cambria Math" panose="02040503050406030204" pitchFamily="18" charset="0"/>
                          </a:rPr>
                        </m:ctrlPr>
                      </m:sSupPr>
                      <m:e>
                        <m:r>
                          <m:rPr>
                            <m:nor/>
                          </m:rPr>
                          <a:rPr lang="el-GR" sz="1200" dirty="0">
                            <a:latin typeface="Cambria Math" panose="02040503050406030204" pitchFamily="18" charset="0"/>
                            <a:ea typeface="Cambria Math" panose="02040503050406030204" pitchFamily="18" charset="0"/>
                          </a:rPr>
                          <m:t>σ</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 </m:t>
                    </m:r>
                    <m:rad>
                      <m:radPr>
                        <m:degHide m:val="on"/>
                        <m:ctrlPr>
                          <a:rPr lang="en-US" sz="1200" b="0" i="1" smtClean="0">
                            <a:latin typeface="Cambria Math" panose="02040503050406030204" pitchFamily="18" charset="0"/>
                          </a:rPr>
                        </m:ctrlPr>
                      </m:radPr>
                      <m:deg/>
                      <m:e>
                        <m:r>
                          <m:rPr>
                            <m:sty m:val="p"/>
                          </m:rPr>
                          <a:rPr lang="en-US" sz="1200" b="0" i="0" smtClean="0">
                            <a:latin typeface="Cambria Math" panose="02040503050406030204" pitchFamily="18" charset="0"/>
                          </a:rPr>
                          <m:t>max</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m:t>
                        </m:r>
                      </m:e>
                    </m:rad>
                  </m:oMath>
                </a14:m>
                <a:endParaRPr lang="en-US" sz="1200" b="0" dirty="0" smtClean="0"/>
              </a:p>
              <a:p>
                <a:pPr marL="400033" indent="-342900"/>
                <a:r>
                  <a:rPr lang="en-US" sz="1400" b="1" i="1" u="sng" dirty="0" smtClean="0">
                    <a:solidFill>
                      <a:srgbClr val="FF0000"/>
                    </a:solidFill>
                  </a:rPr>
                  <a:t>=&gt; current configuration. Figure: distribution of the traffic over the OD flows =&gt; we experience difference among regimes</a:t>
                </a:r>
              </a:p>
              <a:p>
                <a:pPr marL="400033" indent="-342900"/>
                <a:endParaRPr lang="en-US" sz="1599" dirty="0" smtClean="0"/>
              </a:p>
              <a:p>
                <a:pPr marL="799963" lvl="1" indent="-342900"/>
                <a:endParaRPr lang="en-US" sz="1400" dirty="0" smtClean="0"/>
              </a:p>
              <a:p>
                <a:pPr marL="400033" indent="-342900"/>
                <a:endParaRPr lang="en-US" sz="1599" dirty="0"/>
              </a:p>
              <a:p>
                <a:pPr marL="400033" indent="-342900"/>
                <a:endParaRPr lang="en-US" sz="1599" dirty="0" smtClean="0"/>
              </a:p>
              <a:p>
                <a:pPr marL="400033" indent="-342900"/>
                <a:endParaRPr lang="en-US" sz="1599" dirty="0"/>
              </a:p>
              <a:p>
                <a:pPr marL="400033" indent="-342900"/>
                <a:endParaRPr lang="en-US" sz="1599" dirty="0" smtClean="0"/>
              </a:p>
              <a:p>
                <a:pPr marL="400033" indent="-342900"/>
                <a:endParaRPr lang="en-US" sz="1599" dirty="0"/>
              </a:p>
              <a:p>
                <a:pPr marL="400033" indent="-342900"/>
                <a:endParaRPr lang="en-US" sz="1599"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5015880" y="613121"/>
                <a:ext cx="6855373" cy="5412575"/>
              </a:xfrm>
              <a:blipFill rotWithShape="0">
                <a:blip r:embed="rId3"/>
                <a:stretch>
                  <a:fillRect/>
                </a:stretch>
              </a:blipFill>
            </p:spPr>
            <p:txBody>
              <a:bodyPr/>
              <a:lstStyle/>
              <a:p>
                <a:r>
                  <a:rPr lang="en-US">
                    <a:noFill/>
                  </a:rPr>
                  <a:t> </a:t>
                </a:r>
              </a:p>
            </p:txBody>
          </p:sp>
        </mc:Fallback>
      </mc:AlternateContent>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20" y="613120"/>
            <a:ext cx="4304751" cy="33022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484" y="3749970"/>
            <a:ext cx="2677875" cy="1933616"/>
          </a:xfrm>
          <a:prstGeom prst="rect">
            <a:avLst/>
          </a:prstGeom>
        </p:spPr>
      </p:pic>
      <p:pic>
        <p:nvPicPr>
          <p:cNvPr id="8" name="Picture 7"/>
          <p:cNvPicPr>
            <a:picLocks noChangeAspect="1"/>
          </p:cNvPicPr>
          <p:nvPr/>
        </p:nvPicPr>
        <p:blipFill>
          <a:blip r:embed="rId6"/>
          <a:stretch>
            <a:fillRect/>
          </a:stretch>
        </p:blipFill>
        <p:spPr>
          <a:xfrm>
            <a:off x="3776212" y="3702428"/>
            <a:ext cx="2616334" cy="1974951"/>
          </a:xfrm>
          <a:prstGeom prst="rect">
            <a:avLst/>
          </a:prstGeom>
        </p:spPr>
      </p:pic>
      <p:pic>
        <p:nvPicPr>
          <p:cNvPr id="9" name="Picture 8"/>
          <p:cNvPicPr>
            <a:picLocks noChangeAspect="1"/>
          </p:cNvPicPr>
          <p:nvPr/>
        </p:nvPicPr>
        <p:blipFill>
          <a:blip r:embed="rId7"/>
          <a:stretch>
            <a:fillRect/>
          </a:stretch>
        </p:blipFill>
        <p:spPr>
          <a:xfrm>
            <a:off x="6678399" y="3803888"/>
            <a:ext cx="2565532" cy="1727289"/>
          </a:xfrm>
          <a:prstGeom prst="rect">
            <a:avLst/>
          </a:prstGeom>
        </p:spPr>
      </p:pic>
      <p:pic>
        <p:nvPicPr>
          <p:cNvPr id="10" name="Picture 9"/>
          <p:cNvPicPr>
            <a:picLocks noChangeAspect="1"/>
          </p:cNvPicPr>
          <p:nvPr/>
        </p:nvPicPr>
        <p:blipFill>
          <a:blip r:embed="rId8"/>
          <a:stretch>
            <a:fillRect/>
          </a:stretch>
        </p:blipFill>
        <p:spPr>
          <a:xfrm>
            <a:off x="9529784" y="3759580"/>
            <a:ext cx="2140060" cy="1917799"/>
          </a:xfrm>
          <a:prstGeom prst="rect">
            <a:avLst/>
          </a:prstGeom>
        </p:spPr>
      </p:pic>
      <p:pic>
        <p:nvPicPr>
          <p:cNvPr id="12" name="Picture 11"/>
          <p:cNvPicPr>
            <a:picLocks noChangeAspect="1"/>
          </p:cNvPicPr>
          <p:nvPr/>
        </p:nvPicPr>
        <p:blipFill>
          <a:blip r:embed="rId9"/>
          <a:stretch>
            <a:fillRect/>
          </a:stretch>
        </p:blipFill>
        <p:spPr>
          <a:xfrm>
            <a:off x="4691196" y="3489072"/>
            <a:ext cx="405387" cy="221120"/>
          </a:xfrm>
          <a:prstGeom prst="rect">
            <a:avLst/>
          </a:prstGeom>
        </p:spPr>
      </p:pic>
      <p:sp>
        <p:nvSpPr>
          <p:cNvPr id="13" name="TextBox 12"/>
          <p:cNvSpPr txBox="1"/>
          <p:nvPr/>
        </p:nvSpPr>
        <p:spPr>
          <a:xfrm>
            <a:off x="507860" y="5665158"/>
            <a:ext cx="3326797" cy="276999"/>
          </a:xfrm>
          <a:prstGeom prst="rect">
            <a:avLst/>
          </a:prstGeom>
          <a:noFill/>
        </p:spPr>
        <p:txBody>
          <a:bodyPr wrap="square" rtlCol="0">
            <a:spAutoFit/>
          </a:bodyPr>
          <a:lstStyle/>
          <a:p>
            <a:r>
              <a:rPr lang="en-US" sz="1200" dirty="0" smtClean="0"/>
              <a:t>Mutual info </a:t>
            </a:r>
            <a:r>
              <a:rPr lang="en-US" sz="1200" dirty="0" err="1" smtClean="0"/>
              <a:t>m_i</a:t>
            </a:r>
            <a:r>
              <a:rPr lang="en-US" sz="1200" dirty="0" smtClean="0"/>
              <a:t> between traffic matrix and delay</a:t>
            </a:r>
            <a:endParaRPr lang="en-US" sz="1200" dirty="0"/>
          </a:p>
        </p:txBody>
      </p:sp>
      <p:sp>
        <p:nvSpPr>
          <p:cNvPr id="14" name="TextBox 13"/>
          <p:cNvSpPr txBox="1"/>
          <p:nvPr/>
        </p:nvSpPr>
        <p:spPr>
          <a:xfrm>
            <a:off x="4146267" y="5620705"/>
            <a:ext cx="1882357" cy="461665"/>
          </a:xfrm>
          <a:prstGeom prst="rect">
            <a:avLst/>
          </a:prstGeom>
          <a:noFill/>
        </p:spPr>
        <p:txBody>
          <a:bodyPr wrap="square" rtlCol="0">
            <a:spAutoFit/>
          </a:bodyPr>
          <a:lstStyle/>
          <a:p>
            <a:r>
              <a:rPr lang="en-US" sz="1200" dirty="0" smtClean="0"/>
              <a:t>Applying threshold T = 0.8. </a:t>
            </a:r>
            <a:endParaRPr lang="en-US" sz="1200" dirty="0" smtClean="0"/>
          </a:p>
          <a:p>
            <a:r>
              <a:rPr lang="en-US" sz="1200" u="sng" dirty="0" smtClean="0"/>
              <a:t>White </a:t>
            </a:r>
            <a:r>
              <a:rPr lang="en-US" sz="1200" u="sng" dirty="0" smtClean="0"/>
              <a:t>= higher than T</a:t>
            </a:r>
            <a:endParaRPr lang="en-US" sz="1200" u="sng" dirty="0"/>
          </a:p>
        </p:txBody>
      </p:sp>
      <p:sp>
        <p:nvSpPr>
          <p:cNvPr id="15" name="TextBox 14"/>
          <p:cNvSpPr txBox="1"/>
          <p:nvPr/>
        </p:nvSpPr>
        <p:spPr>
          <a:xfrm>
            <a:off x="7573769" y="5665158"/>
            <a:ext cx="628847" cy="276999"/>
          </a:xfrm>
          <a:prstGeom prst="rect">
            <a:avLst/>
          </a:prstGeom>
          <a:noFill/>
        </p:spPr>
        <p:txBody>
          <a:bodyPr wrap="square" rtlCol="0">
            <a:spAutoFit/>
          </a:bodyPr>
          <a:lstStyle/>
          <a:p>
            <a:r>
              <a:rPr lang="en-US" sz="1200" dirty="0" smtClean="0"/>
              <a:t>T = 1.2</a:t>
            </a:r>
            <a:endParaRPr lang="en-US" sz="1200" dirty="0"/>
          </a:p>
        </p:txBody>
      </p:sp>
      <p:sp>
        <p:nvSpPr>
          <p:cNvPr id="16" name="TextBox 15"/>
          <p:cNvSpPr txBox="1"/>
          <p:nvPr/>
        </p:nvSpPr>
        <p:spPr>
          <a:xfrm>
            <a:off x="10396583" y="5665158"/>
            <a:ext cx="628847" cy="276999"/>
          </a:xfrm>
          <a:prstGeom prst="rect">
            <a:avLst/>
          </a:prstGeom>
          <a:noFill/>
        </p:spPr>
        <p:txBody>
          <a:bodyPr wrap="square" rtlCol="0">
            <a:spAutoFit/>
          </a:bodyPr>
          <a:lstStyle/>
          <a:p>
            <a:r>
              <a:rPr lang="en-US" sz="1200" dirty="0" smtClean="0"/>
              <a:t>T = 1.4</a:t>
            </a:r>
            <a:endParaRPr lang="en-US" sz="1200" dirty="0"/>
          </a:p>
        </p:txBody>
      </p:sp>
    </p:spTree>
    <p:extLst>
      <p:ext uri="{BB962C8B-B14F-4D97-AF65-F5344CB8AC3E}">
        <p14:creationId xmlns:p14="http://schemas.microsoft.com/office/powerpoint/2010/main" val="250301029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Example: distribution for OD flow O = 0, D = 3</a:t>
            </a:r>
            <a:endParaRPr lang="en-US" sz="2600" dirty="0"/>
          </a:p>
        </p:txBody>
      </p:sp>
      <p:sp>
        <p:nvSpPr>
          <p:cNvPr id="5" name="Text Placeholder 2"/>
          <p:cNvSpPr txBox="1">
            <a:spLocks/>
          </p:cNvSpPr>
          <p:nvPr/>
        </p:nvSpPr>
        <p:spPr>
          <a:xfrm>
            <a:off x="648310" y="5722560"/>
            <a:ext cx="3177632" cy="249684"/>
          </a:xfrm>
          <a:prstGeom prst="rect">
            <a:avLst/>
          </a:prstGeom>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smtClean="0"/>
              <a:t>Figure 2</a:t>
            </a:r>
            <a:endParaRPr lang="en-US" sz="1300" dirty="0"/>
          </a:p>
        </p:txBody>
      </p:sp>
      <p:pic>
        <p:nvPicPr>
          <p:cNvPr id="8" name="Picture 7"/>
          <p:cNvPicPr>
            <a:picLocks noChangeAspect="1"/>
          </p:cNvPicPr>
          <p:nvPr/>
        </p:nvPicPr>
        <p:blipFill>
          <a:blip r:embed="rId3"/>
          <a:stretch>
            <a:fillRect/>
          </a:stretch>
        </p:blipFill>
        <p:spPr>
          <a:xfrm>
            <a:off x="538491" y="613120"/>
            <a:ext cx="3397270" cy="2162623"/>
          </a:xfrm>
          <a:prstGeom prst="rect">
            <a:avLst/>
          </a:prstGeom>
        </p:spPr>
      </p:pic>
      <p:pic>
        <p:nvPicPr>
          <p:cNvPr id="9" name="Picture 8"/>
          <p:cNvPicPr>
            <a:picLocks noChangeAspect="1"/>
          </p:cNvPicPr>
          <p:nvPr/>
        </p:nvPicPr>
        <p:blipFill>
          <a:blip r:embed="rId4"/>
          <a:stretch>
            <a:fillRect/>
          </a:stretch>
        </p:blipFill>
        <p:spPr>
          <a:xfrm>
            <a:off x="4088730" y="3323339"/>
            <a:ext cx="3303414" cy="2095002"/>
          </a:xfrm>
          <a:prstGeom prst="rect">
            <a:avLst/>
          </a:prstGeom>
        </p:spPr>
      </p:pic>
      <p:sp>
        <p:nvSpPr>
          <p:cNvPr id="13" name="Text Placeholder 2"/>
          <p:cNvSpPr>
            <a:spLocks noGrp="1"/>
          </p:cNvSpPr>
          <p:nvPr>
            <p:ph type="body" sz="quarter" idx="11"/>
          </p:nvPr>
        </p:nvSpPr>
        <p:spPr>
          <a:xfrm>
            <a:off x="4214513" y="728239"/>
            <a:ext cx="3321647" cy="1836665"/>
          </a:xfrm>
        </p:spPr>
        <p:txBody>
          <a:bodyPr numCol="1"/>
          <a:lstStyle/>
          <a:p>
            <a:pPr marL="400033" indent="-342900"/>
            <a:r>
              <a:rPr lang="en-US" sz="1799" dirty="0" smtClean="0">
                <a:solidFill>
                  <a:schemeClr val="accent1">
                    <a:lumMod val="75000"/>
                  </a:schemeClr>
                </a:solidFill>
              </a:rPr>
              <a:t>Low</a:t>
            </a:r>
            <a:r>
              <a:rPr lang="en-US" sz="1799" dirty="0" smtClean="0">
                <a:solidFill>
                  <a:srgbClr val="FF0000"/>
                </a:solidFill>
              </a:rPr>
              <a:t>, medium, </a:t>
            </a:r>
            <a:r>
              <a:rPr lang="en-US" sz="1799" dirty="0" smtClean="0">
                <a:solidFill>
                  <a:srgbClr val="0070C0"/>
                </a:solidFill>
              </a:rPr>
              <a:t>high</a:t>
            </a:r>
          </a:p>
          <a:p>
            <a:pPr marL="799963" lvl="1" indent="-342900"/>
            <a:r>
              <a:rPr lang="en-US" sz="1400" dirty="0" smtClean="0">
                <a:solidFill>
                  <a:schemeClr val="tx1">
                    <a:lumMod val="75000"/>
                    <a:lumOff val="25000"/>
                  </a:schemeClr>
                </a:solidFill>
              </a:rPr>
              <a:t>Abilene, TCP socket</a:t>
            </a:r>
          </a:p>
          <a:p>
            <a:pPr marL="400033" indent="-342900"/>
            <a:r>
              <a:rPr lang="en-US" sz="1599" dirty="0" smtClean="0">
                <a:solidFill>
                  <a:schemeClr val="tx1">
                    <a:lumMod val="75000"/>
                    <a:lumOff val="25000"/>
                  </a:schemeClr>
                </a:solidFill>
              </a:rPr>
              <a:t>Figure 1: Traffic</a:t>
            </a:r>
            <a:r>
              <a:rPr lang="en-US" sz="1599" dirty="0">
                <a:solidFill>
                  <a:schemeClr val="tx1">
                    <a:lumMod val="75000"/>
                    <a:lumOff val="25000"/>
                  </a:schemeClr>
                </a:solidFill>
              </a:rPr>
              <a:t> </a:t>
            </a:r>
            <a:r>
              <a:rPr lang="en-US" sz="1599" dirty="0" smtClean="0">
                <a:solidFill>
                  <a:schemeClr val="tx1">
                    <a:lumMod val="75000"/>
                    <a:lumOff val="25000"/>
                  </a:schemeClr>
                </a:solidFill>
              </a:rPr>
              <a:t>distribution is reasonable (TCP)</a:t>
            </a:r>
          </a:p>
          <a:p>
            <a:pPr marL="799963" lvl="1" indent="-342900"/>
            <a:endParaRPr lang="en-US" sz="1400" dirty="0" smtClean="0"/>
          </a:p>
          <a:p>
            <a:pPr marL="400033" indent="-342900"/>
            <a:endParaRPr lang="en-US" sz="1599" dirty="0"/>
          </a:p>
          <a:p>
            <a:pPr marL="400033" indent="-342900"/>
            <a:endParaRPr lang="en-US" sz="1599" dirty="0" smtClean="0"/>
          </a:p>
          <a:p>
            <a:pPr marL="400033" indent="-342900"/>
            <a:endParaRPr lang="en-US" sz="1599" dirty="0"/>
          </a:p>
          <a:p>
            <a:pPr marL="400033" indent="-342900"/>
            <a:endParaRPr lang="en-US" sz="1599" dirty="0" smtClean="0"/>
          </a:p>
          <a:p>
            <a:pPr marL="400033" indent="-342900"/>
            <a:endParaRPr lang="en-US" sz="1599" dirty="0"/>
          </a:p>
          <a:p>
            <a:pPr marL="400033" indent="-342900"/>
            <a:endParaRPr lang="en-US" sz="1599" dirty="0"/>
          </a:p>
        </p:txBody>
      </p:sp>
      <p:sp>
        <p:nvSpPr>
          <p:cNvPr id="14" name="Text Placeholder 2"/>
          <p:cNvSpPr txBox="1">
            <a:spLocks/>
          </p:cNvSpPr>
          <p:nvPr/>
        </p:nvSpPr>
        <p:spPr>
          <a:xfrm>
            <a:off x="910530" y="2928143"/>
            <a:ext cx="3177632" cy="280077"/>
          </a:xfrm>
          <a:prstGeom prst="rect">
            <a:avLst/>
          </a:prstGeom>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smtClean="0"/>
              <a:t>Figure 1: traffic distribution</a:t>
            </a:r>
            <a:endParaRPr lang="en-US" sz="1300" dirty="0"/>
          </a:p>
        </p:txBody>
      </p:sp>
      <p:sp>
        <p:nvSpPr>
          <p:cNvPr id="15" name="Text Placeholder 2"/>
          <p:cNvSpPr txBox="1">
            <a:spLocks/>
          </p:cNvSpPr>
          <p:nvPr/>
        </p:nvSpPr>
        <p:spPr>
          <a:xfrm>
            <a:off x="4214512" y="5722559"/>
            <a:ext cx="3177632" cy="280077"/>
          </a:xfrm>
          <a:prstGeom prst="rect">
            <a:avLst/>
          </a:prstGeom>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smtClean="0"/>
              <a:t>Figure 3</a:t>
            </a:r>
            <a:endParaRPr lang="en-US" sz="1300" dirty="0"/>
          </a:p>
        </p:txBody>
      </p:sp>
      <p:pic>
        <p:nvPicPr>
          <p:cNvPr id="17" name="Picture 16"/>
          <p:cNvPicPr>
            <a:picLocks noChangeAspect="1"/>
          </p:cNvPicPr>
          <p:nvPr/>
        </p:nvPicPr>
        <p:blipFill>
          <a:blip r:embed="rId5"/>
          <a:stretch>
            <a:fillRect/>
          </a:stretch>
        </p:blipFill>
        <p:spPr>
          <a:xfrm>
            <a:off x="602564" y="3323339"/>
            <a:ext cx="3509262" cy="2209535"/>
          </a:xfrm>
          <a:prstGeom prst="rect">
            <a:avLst/>
          </a:prstGeom>
        </p:spPr>
      </p:pic>
      <p:sp>
        <p:nvSpPr>
          <p:cNvPr id="18" name="Text Placeholder 2"/>
          <p:cNvSpPr txBox="1">
            <a:spLocks/>
          </p:cNvSpPr>
          <p:nvPr/>
        </p:nvSpPr>
        <p:spPr bwMode="auto">
          <a:xfrm>
            <a:off x="7670896" y="613120"/>
            <a:ext cx="4387518" cy="835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400033" indent="-342900"/>
            <a:r>
              <a:rPr lang="en-US" sz="1799" kern="0" dirty="0" smtClean="0">
                <a:solidFill>
                  <a:srgbClr val="FF0000"/>
                </a:solidFill>
              </a:rPr>
              <a:t>Predicted, </a:t>
            </a:r>
            <a:r>
              <a:rPr lang="en-US" sz="1799" kern="0" dirty="0" smtClean="0">
                <a:solidFill>
                  <a:srgbClr val="0070C0"/>
                </a:solidFill>
              </a:rPr>
              <a:t>target</a:t>
            </a:r>
          </a:p>
          <a:p>
            <a:pPr marL="799963" lvl="1" indent="-342900"/>
            <a:r>
              <a:rPr lang="en-US" sz="1400" kern="0" dirty="0" smtClean="0">
                <a:solidFill>
                  <a:srgbClr val="0070C0"/>
                </a:solidFill>
              </a:rPr>
              <a:t>Example of delay with high difference between low, medium and high</a:t>
            </a:r>
            <a:endParaRPr lang="en-US" sz="1400" kern="0" dirty="0" smtClean="0">
              <a:solidFill>
                <a:schemeClr val="tx1">
                  <a:lumMod val="75000"/>
                  <a:lumOff val="25000"/>
                </a:schemeClr>
              </a:solidFill>
            </a:endParaRPr>
          </a:p>
          <a:p>
            <a:pPr marL="400033" indent="-342900"/>
            <a:r>
              <a:rPr lang="en-US" sz="1599" kern="0" dirty="0" smtClean="0">
                <a:solidFill>
                  <a:schemeClr val="tx1">
                    <a:lumMod val="75000"/>
                    <a:lumOff val="25000"/>
                  </a:schemeClr>
                </a:solidFill>
              </a:rPr>
              <a:t>Missing values are handled</a:t>
            </a:r>
          </a:p>
          <a:p>
            <a:pPr marL="400033" indent="-342900"/>
            <a:r>
              <a:rPr lang="en-US" sz="1599" kern="0" dirty="0" smtClean="0">
                <a:solidFill>
                  <a:schemeClr val="tx1">
                    <a:lumMod val="75000"/>
                    <a:lumOff val="25000"/>
                  </a:schemeClr>
                </a:solidFill>
              </a:rPr>
              <a:t>Figure 2: learning </a:t>
            </a:r>
            <a:r>
              <a:rPr lang="en-US" sz="1599" b="1" kern="0" dirty="0" smtClean="0">
                <a:solidFill>
                  <a:schemeClr val="tx1">
                    <a:lumMod val="75000"/>
                    <a:lumOff val="25000"/>
                  </a:schemeClr>
                </a:solidFill>
              </a:rPr>
              <a:t>D = F(T)</a:t>
            </a:r>
            <a:r>
              <a:rPr lang="en-US" sz="1599" kern="0" dirty="0" smtClean="0">
                <a:solidFill>
                  <a:schemeClr val="tx1">
                    <a:lumMod val="75000"/>
                    <a:lumOff val="25000"/>
                  </a:schemeClr>
                </a:solidFill>
              </a:rPr>
              <a:t> with a complex NN that learns prudently</a:t>
            </a:r>
          </a:p>
          <a:p>
            <a:pPr marL="799963" lvl="1" indent="-342900"/>
            <a:r>
              <a:rPr lang="en-US" sz="1400" kern="0" dirty="0" smtClean="0">
                <a:solidFill>
                  <a:schemeClr val="tx1">
                    <a:lumMod val="75000"/>
                    <a:lumOff val="25000"/>
                  </a:schemeClr>
                </a:solidFill>
              </a:rPr>
              <a:t>Low learning rate, high regularization. </a:t>
            </a:r>
            <a:r>
              <a:rPr lang="en-US" sz="1400" b="1" kern="0" dirty="0" smtClean="0">
                <a:solidFill>
                  <a:schemeClr val="tx1">
                    <a:lumMod val="75000"/>
                    <a:lumOff val="25000"/>
                  </a:schemeClr>
                </a:solidFill>
              </a:rPr>
              <a:t>Result</a:t>
            </a:r>
            <a:r>
              <a:rPr lang="en-US" sz="1400" kern="0" dirty="0" smtClean="0">
                <a:solidFill>
                  <a:schemeClr val="tx1">
                    <a:lumMod val="75000"/>
                    <a:lumOff val="25000"/>
                  </a:schemeClr>
                </a:solidFill>
              </a:rPr>
              <a:t>: no variance captured</a:t>
            </a:r>
          </a:p>
          <a:p>
            <a:pPr marL="400033" indent="-342900"/>
            <a:r>
              <a:rPr lang="en-US" sz="1599" kern="0" dirty="0">
                <a:solidFill>
                  <a:schemeClr val="tx1">
                    <a:lumMod val="75000"/>
                    <a:lumOff val="25000"/>
                  </a:schemeClr>
                </a:solidFill>
              </a:rPr>
              <a:t>Figure </a:t>
            </a:r>
            <a:r>
              <a:rPr lang="en-US" sz="1599" kern="0" dirty="0" smtClean="0">
                <a:solidFill>
                  <a:schemeClr val="tx1">
                    <a:lumMod val="75000"/>
                    <a:lumOff val="25000"/>
                  </a:schemeClr>
                </a:solidFill>
              </a:rPr>
              <a:t>3: learning </a:t>
            </a:r>
            <a:r>
              <a:rPr lang="en-US" sz="1599" b="1" kern="0" dirty="0">
                <a:solidFill>
                  <a:schemeClr val="tx1">
                    <a:lumMod val="75000"/>
                    <a:lumOff val="25000"/>
                  </a:schemeClr>
                </a:solidFill>
              </a:rPr>
              <a:t>D = F(T)</a:t>
            </a:r>
            <a:r>
              <a:rPr lang="en-US" sz="1599" kern="0" dirty="0" smtClean="0">
                <a:solidFill>
                  <a:schemeClr val="tx1">
                    <a:lumMod val="75000"/>
                    <a:lumOff val="25000"/>
                  </a:schemeClr>
                </a:solidFill>
              </a:rPr>
              <a:t> </a:t>
            </a:r>
            <a:r>
              <a:rPr lang="en-US" sz="1599" kern="0" dirty="0">
                <a:solidFill>
                  <a:schemeClr val="tx1">
                    <a:lumMod val="75000"/>
                    <a:lumOff val="25000"/>
                  </a:schemeClr>
                </a:solidFill>
              </a:rPr>
              <a:t>with a </a:t>
            </a:r>
            <a:r>
              <a:rPr lang="en-US" sz="1599" kern="0" dirty="0" smtClean="0">
                <a:solidFill>
                  <a:schemeClr val="tx1">
                    <a:lumMod val="75000"/>
                    <a:lumOff val="25000"/>
                  </a:schemeClr>
                </a:solidFill>
              </a:rPr>
              <a:t>simpler NN </a:t>
            </a:r>
            <a:r>
              <a:rPr lang="en-US" sz="1599" kern="0" dirty="0">
                <a:solidFill>
                  <a:schemeClr val="tx1">
                    <a:lumMod val="75000"/>
                    <a:lumOff val="25000"/>
                  </a:schemeClr>
                </a:solidFill>
              </a:rPr>
              <a:t>that learns </a:t>
            </a:r>
            <a:r>
              <a:rPr lang="en-US" sz="1599" b="1" kern="0" dirty="0" smtClean="0">
                <a:solidFill>
                  <a:schemeClr val="tx1">
                    <a:lumMod val="75000"/>
                    <a:lumOff val="25000"/>
                  </a:schemeClr>
                </a:solidFill>
              </a:rPr>
              <a:t>less</a:t>
            </a:r>
            <a:r>
              <a:rPr lang="en-US" sz="1599" kern="0" dirty="0" smtClean="0">
                <a:solidFill>
                  <a:schemeClr val="tx1">
                    <a:lumMod val="75000"/>
                    <a:lumOff val="25000"/>
                  </a:schemeClr>
                </a:solidFill>
              </a:rPr>
              <a:t> prudently</a:t>
            </a:r>
            <a:endParaRPr lang="en-US" sz="1599" kern="0" dirty="0">
              <a:solidFill>
                <a:schemeClr val="tx1">
                  <a:lumMod val="75000"/>
                  <a:lumOff val="25000"/>
                </a:schemeClr>
              </a:solidFill>
            </a:endParaRPr>
          </a:p>
          <a:p>
            <a:pPr marL="799963" lvl="1" indent="-342900"/>
            <a:r>
              <a:rPr lang="en-US" sz="1400" kern="0" dirty="0" smtClean="0">
                <a:solidFill>
                  <a:schemeClr val="tx1">
                    <a:lumMod val="75000"/>
                    <a:lumOff val="25000"/>
                  </a:schemeClr>
                </a:solidFill>
              </a:rPr>
              <a:t>Higher learning </a:t>
            </a:r>
            <a:r>
              <a:rPr lang="en-US" sz="1400" kern="0" dirty="0">
                <a:solidFill>
                  <a:schemeClr val="tx1">
                    <a:lumMod val="75000"/>
                    <a:lumOff val="25000"/>
                  </a:schemeClr>
                </a:solidFill>
              </a:rPr>
              <a:t>rate, </a:t>
            </a:r>
            <a:r>
              <a:rPr lang="en-US" sz="1400" kern="0" dirty="0" smtClean="0">
                <a:solidFill>
                  <a:schemeClr val="tx1">
                    <a:lumMod val="75000"/>
                    <a:lumOff val="25000"/>
                  </a:schemeClr>
                </a:solidFill>
              </a:rPr>
              <a:t>lower regularization</a:t>
            </a:r>
            <a:r>
              <a:rPr lang="en-US" sz="1400" kern="0" dirty="0">
                <a:solidFill>
                  <a:schemeClr val="tx1">
                    <a:lumMod val="75000"/>
                    <a:lumOff val="25000"/>
                  </a:schemeClr>
                </a:solidFill>
              </a:rPr>
              <a:t>. </a:t>
            </a:r>
            <a:r>
              <a:rPr lang="en-US" sz="1400" b="1" kern="0" dirty="0">
                <a:solidFill>
                  <a:schemeClr val="tx1">
                    <a:lumMod val="75000"/>
                    <a:lumOff val="25000"/>
                  </a:schemeClr>
                </a:solidFill>
              </a:rPr>
              <a:t>Result</a:t>
            </a:r>
            <a:r>
              <a:rPr lang="en-US" sz="1400" kern="0" dirty="0">
                <a:solidFill>
                  <a:schemeClr val="tx1">
                    <a:lumMod val="75000"/>
                    <a:lumOff val="25000"/>
                  </a:schemeClr>
                </a:solidFill>
              </a:rPr>
              <a:t>: </a:t>
            </a:r>
            <a:r>
              <a:rPr lang="en-US" sz="1400" kern="0" dirty="0" smtClean="0">
                <a:solidFill>
                  <a:schemeClr val="tx1">
                    <a:lumMod val="75000"/>
                    <a:lumOff val="25000"/>
                  </a:schemeClr>
                </a:solidFill>
              </a:rPr>
              <a:t>higher variance, still no capability of distinguishing regime</a:t>
            </a:r>
          </a:p>
          <a:p>
            <a:pPr marL="400033" indent="-342900"/>
            <a:r>
              <a:rPr lang="en-US" sz="1599" kern="0" dirty="0" smtClean="0">
                <a:solidFill>
                  <a:schemeClr val="tx1">
                    <a:lumMod val="75000"/>
                    <a:lumOff val="25000"/>
                  </a:schemeClr>
                </a:solidFill>
              </a:rPr>
              <a:t>Goal: add features in input and data with higher granularity of intensity to capture regime differences</a:t>
            </a:r>
            <a:endParaRPr lang="en-US" sz="1599" kern="0" dirty="0">
              <a:solidFill>
                <a:schemeClr val="tx1">
                  <a:lumMod val="75000"/>
                  <a:lumOff val="25000"/>
                </a:schemeClr>
              </a:solidFill>
            </a:endParaRPr>
          </a:p>
          <a:p>
            <a:pPr marL="400033" indent="-342900"/>
            <a:endParaRPr lang="en-US" sz="1599" kern="0" dirty="0" smtClean="0">
              <a:solidFill>
                <a:schemeClr val="tx1">
                  <a:lumMod val="75000"/>
                  <a:lumOff val="25000"/>
                </a:schemeClr>
              </a:solidFill>
            </a:endParaRPr>
          </a:p>
          <a:p>
            <a:pPr marL="799963" lvl="1" indent="-342900"/>
            <a:endParaRPr lang="en-US" sz="1400" kern="0" dirty="0" smtClean="0"/>
          </a:p>
          <a:p>
            <a:pPr marL="400033" indent="-342900"/>
            <a:endParaRPr lang="en-US" sz="1599" kern="0" dirty="0" smtClean="0"/>
          </a:p>
          <a:p>
            <a:pPr marL="400033" indent="-342900"/>
            <a:endParaRPr lang="en-US" sz="1599" kern="0" dirty="0" smtClean="0"/>
          </a:p>
          <a:p>
            <a:pPr marL="400033" indent="-342900"/>
            <a:endParaRPr lang="en-US" sz="1599" kern="0" dirty="0" smtClean="0"/>
          </a:p>
          <a:p>
            <a:pPr marL="400033" indent="-342900"/>
            <a:endParaRPr lang="en-US" sz="1599" kern="0" dirty="0" smtClean="0"/>
          </a:p>
          <a:p>
            <a:pPr marL="400033" indent="-342900"/>
            <a:endParaRPr lang="en-US" sz="1599" kern="0" dirty="0" smtClean="0"/>
          </a:p>
          <a:p>
            <a:pPr marL="400033" indent="-342900"/>
            <a:endParaRPr lang="en-US" sz="1599" kern="0" dirty="0"/>
          </a:p>
        </p:txBody>
      </p:sp>
    </p:spTree>
    <p:extLst>
      <p:ext uri="{BB962C8B-B14F-4D97-AF65-F5344CB8AC3E}">
        <p14:creationId xmlns:p14="http://schemas.microsoft.com/office/powerpoint/2010/main" val="28387057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600" dirty="0" smtClean="0"/>
              <a:t>Example: distribution for OD flow O = 0, D = </a:t>
            </a:r>
            <a:r>
              <a:rPr lang="en-US" sz="2600" dirty="0" smtClean="0"/>
              <a:t>6</a:t>
            </a:r>
            <a:endParaRPr lang="en-US" sz="2600" dirty="0"/>
          </a:p>
        </p:txBody>
      </p:sp>
      <p:sp>
        <p:nvSpPr>
          <p:cNvPr id="5" name="Text Placeholder 2"/>
          <p:cNvSpPr txBox="1">
            <a:spLocks/>
          </p:cNvSpPr>
          <p:nvPr/>
        </p:nvSpPr>
        <p:spPr>
          <a:xfrm>
            <a:off x="816219" y="5937738"/>
            <a:ext cx="3177632" cy="249684"/>
          </a:xfrm>
          <a:prstGeom prst="rect">
            <a:avLst/>
          </a:prstGeom>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smtClean="0"/>
              <a:t>Figure 2</a:t>
            </a:r>
            <a:endParaRPr lang="en-US" sz="1300" dirty="0"/>
          </a:p>
        </p:txBody>
      </p:sp>
      <p:sp>
        <p:nvSpPr>
          <p:cNvPr id="15" name="Text Placeholder 2"/>
          <p:cNvSpPr txBox="1">
            <a:spLocks/>
          </p:cNvSpPr>
          <p:nvPr/>
        </p:nvSpPr>
        <p:spPr>
          <a:xfrm>
            <a:off x="4382421" y="5937737"/>
            <a:ext cx="3177632" cy="280077"/>
          </a:xfrm>
          <a:prstGeom prst="rect">
            <a:avLst/>
          </a:prstGeom>
        </p:spPr>
        <p:txBody>
          <a:bodyPr vert="horz" wrap="square"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smtClean="0"/>
              <a:t>Figure 3</a:t>
            </a:r>
            <a:endParaRPr lang="en-US" sz="1300" dirty="0"/>
          </a:p>
        </p:txBody>
      </p:sp>
      <p:sp>
        <p:nvSpPr>
          <p:cNvPr id="18" name="Text Placeholder 2"/>
          <p:cNvSpPr txBox="1">
            <a:spLocks/>
          </p:cNvSpPr>
          <p:nvPr/>
        </p:nvSpPr>
        <p:spPr bwMode="auto">
          <a:xfrm>
            <a:off x="7670896" y="613120"/>
            <a:ext cx="4387518" cy="835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spAutoFit/>
          </a:bodyPr>
          <a:lst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400033" indent="-342900"/>
            <a:r>
              <a:rPr lang="en-US" sz="1799" kern="0" dirty="0" smtClean="0">
                <a:solidFill>
                  <a:srgbClr val="FF0000"/>
                </a:solidFill>
              </a:rPr>
              <a:t>Predicted, </a:t>
            </a:r>
            <a:r>
              <a:rPr lang="en-US" sz="1799" kern="0" dirty="0" smtClean="0">
                <a:solidFill>
                  <a:srgbClr val="0070C0"/>
                </a:solidFill>
              </a:rPr>
              <a:t>target</a:t>
            </a:r>
          </a:p>
          <a:p>
            <a:pPr marL="799963" lvl="1" indent="-342900"/>
            <a:r>
              <a:rPr lang="en-US" sz="1400" kern="0" dirty="0" smtClean="0">
                <a:solidFill>
                  <a:srgbClr val="0070C0"/>
                </a:solidFill>
              </a:rPr>
              <a:t>Example of delay with high difference between low, medium and high</a:t>
            </a:r>
            <a:endParaRPr lang="en-US" sz="1400" kern="0" dirty="0" smtClean="0">
              <a:solidFill>
                <a:schemeClr val="tx1">
                  <a:lumMod val="75000"/>
                  <a:lumOff val="25000"/>
                </a:schemeClr>
              </a:solidFill>
            </a:endParaRPr>
          </a:p>
          <a:p>
            <a:pPr marL="400033" indent="-342900"/>
            <a:r>
              <a:rPr lang="en-US" sz="1599" kern="0" dirty="0" smtClean="0">
                <a:solidFill>
                  <a:schemeClr val="tx1">
                    <a:lumMod val="75000"/>
                    <a:lumOff val="25000"/>
                  </a:schemeClr>
                </a:solidFill>
              </a:rPr>
              <a:t>Missing values are handled</a:t>
            </a:r>
          </a:p>
          <a:p>
            <a:pPr marL="400033" indent="-342900"/>
            <a:r>
              <a:rPr lang="en-US" sz="1599" kern="0" dirty="0" smtClean="0">
                <a:solidFill>
                  <a:schemeClr val="tx1">
                    <a:lumMod val="75000"/>
                    <a:lumOff val="25000"/>
                  </a:schemeClr>
                </a:solidFill>
              </a:rPr>
              <a:t>Figure 2: learning </a:t>
            </a:r>
            <a:r>
              <a:rPr lang="en-US" sz="1599" b="1" kern="0" dirty="0" smtClean="0">
                <a:solidFill>
                  <a:schemeClr val="tx1">
                    <a:lumMod val="75000"/>
                    <a:lumOff val="25000"/>
                  </a:schemeClr>
                </a:solidFill>
              </a:rPr>
              <a:t>D = F(T)</a:t>
            </a:r>
            <a:r>
              <a:rPr lang="en-US" sz="1599" kern="0" dirty="0" smtClean="0">
                <a:solidFill>
                  <a:schemeClr val="tx1">
                    <a:lumMod val="75000"/>
                    <a:lumOff val="25000"/>
                  </a:schemeClr>
                </a:solidFill>
              </a:rPr>
              <a:t> with a complex NN that learns prudently</a:t>
            </a:r>
          </a:p>
          <a:p>
            <a:pPr marL="799963" lvl="1" indent="-342900"/>
            <a:r>
              <a:rPr lang="en-US" sz="1400" kern="0" dirty="0" smtClean="0">
                <a:solidFill>
                  <a:schemeClr val="tx1">
                    <a:lumMod val="75000"/>
                    <a:lumOff val="25000"/>
                  </a:schemeClr>
                </a:solidFill>
              </a:rPr>
              <a:t>Low learning rate, high regularization. </a:t>
            </a:r>
            <a:r>
              <a:rPr lang="en-US" sz="1400" b="1" kern="0" dirty="0" smtClean="0">
                <a:solidFill>
                  <a:schemeClr val="tx1">
                    <a:lumMod val="75000"/>
                    <a:lumOff val="25000"/>
                  </a:schemeClr>
                </a:solidFill>
              </a:rPr>
              <a:t>Result</a:t>
            </a:r>
            <a:r>
              <a:rPr lang="en-US" sz="1400" kern="0" dirty="0" smtClean="0">
                <a:solidFill>
                  <a:schemeClr val="tx1">
                    <a:lumMod val="75000"/>
                    <a:lumOff val="25000"/>
                  </a:schemeClr>
                </a:solidFill>
              </a:rPr>
              <a:t>: no variance captured</a:t>
            </a:r>
          </a:p>
          <a:p>
            <a:pPr marL="400033" indent="-342900"/>
            <a:r>
              <a:rPr lang="en-US" sz="1599" kern="0" dirty="0">
                <a:solidFill>
                  <a:schemeClr val="tx1">
                    <a:lumMod val="75000"/>
                    <a:lumOff val="25000"/>
                  </a:schemeClr>
                </a:solidFill>
              </a:rPr>
              <a:t>Figure </a:t>
            </a:r>
            <a:r>
              <a:rPr lang="en-US" sz="1599" kern="0" dirty="0" smtClean="0">
                <a:solidFill>
                  <a:schemeClr val="tx1">
                    <a:lumMod val="75000"/>
                    <a:lumOff val="25000"/>
                  </a:schemeClr>
                </a:solidFill>
              </a:rPr>
              <a:t>3: learning </a:t>
            </a:r>
            <a:r>
              <a:rPr lang="en-US" sz="1599" b="1" kern="0" dirty="0">
                <a:solidFill>
                  <a:schemeClr val="tx1">
                    <a:lumMod val="75000"/>
                    <a:lumOff val="25000"/>
                  </a:schemeClr>
                </a:solidFill>
              </a:rPr>
              <a:t>D = F(T)</a:t>
            </a:r>
            <a:r>
              <a:rPr lang="en-US" sz="1599" kern="0" dirty="0" smtClean="0">
                <a:solidFill>
                  <a:schemeClr val="tx1">
                    <a:lumMod val="75000"/>
                    <a:lumOff val="25000"/>
                  </a:schemeClr>
                </a:solidFill>
              </a:rPr>
              <a:t> </a:t>
            </a:r>
            <a:r>
              <a:rPr lang="en-US" sz="1599" kern="0" dirty="0">
                <a:solidFill>
                  <a:schemeClr val="tx1">
                    <a:lumMod val="75000"/>
                    <a:lumOff val="25000"/>
                  </a:schemeClr>
                </a:solidFill>
              </a:rPr>
              <a:t>with a </a:t>
            </a:r>
            <a:r>
              <a:rPr lang="en-US" sz="1599" kern="0" dirty="0" smtClean="0">
                <a:solidFill>
                  <a:schemeClr val="tx1">
                    <a:lumMod val="75000"/>
                    <a:lumOff val="25000"/>
                  </a:schemeClr>
                </a:solidFill>
              </a:rPr>
              <a:t>simpler NN </a:t>
            </a:r>
            <a:r>
              <a:rPr lang="en-US" sz="1599" kern="0" dirty="0">
                <a:solidFill>
                  <a:schemeClr val="tx1">
                    <a:lumMod val="75000"/>
                    <a:lumOff val="25000"/>
                  </a:schemeClr>
                </a:solidFill>
              </a:rPr>
              <a:t>that learns </a:t>
            </a:r>
            <a:r>
              <a:rPr lang="en-US" sz="1599" b="1" kern="0" dirty="0" smtClean="0">
                <a:solidFill>
                  <a:schemeClr val="tx1">
                    <a:lumMod val="75000"/>
                    <a:lumOff val="25000"/>
                  </a:schemeClr>
                </a:solidFill>
              </a:rPr>
              <a:t>less</a:t>
            </a:r>
            <a:r>
              <a:rPr lang="en-US" sz="1599" kern="0" dirty="0" smtClean="0">
                <a:solidFill>
                  <a:schemeClr val="tx1">
                    <a:lumMod val="75000"/>
                    <a:lumOff val="25000"/>
                  </a:schemeClr>
                </a:solidFill>
              </a:rPr>
              <a:t> prudently</a:t>
            </a:r>
            <a:endParaRPr lang="en-US" sz="1599" kern="0" dirty="0">
              <a:solidFill>
                <a:schemeClr val="tx1">
                  <a:lumMod val="75000"/>
                  <a:lumOff val="25000"/>
                </a:schemeClr>
              </a:solidFill>
            </a:endParaRPr>
          </a:p>
          <a:p>
            <a:pPr marL="799963" lvl="1" indent="-342900"/>
            <a:r>
              <a:rPr lang="en-US" sz="1400" kern="0" dirty="0" smtClean="0">
                <a:solidFill>
                  <a:schemeClr val="tx1">
                    <a:lumMod val="75000"/>
                    <a:lumOff val="25000"/>
                  </a:schemeClr>
                </a:solidFill>
              </a:rPr>
              <a:t>Higher learning </a:t>
            </a:r>
            <a:r>
              <a:rPr lang="en-US" sz="1400" kern="0" dirty="0">
                <a:solidFill>
                  <a:schemeClr val="tx1">
                    <a:lumMod val="75000"/>
                    <a:lumOff val="25000"/>
                  </a:schemeClr>
                </a:solidFill>
              </a:rPr>
              <a:t>rate, </a:t>
            </a:r>
            <a:r>
              <a:rPr lang="en-US" sz="1400" kern="0" dirty="0" smtClean="0">
                <a:solidFill>
                  <a:schemeClr val="tx1">
                    <a:lumMod val="75000"/>
                    <a:lumOff val="25000"/>
                  </a:schemeClr>
                </a:solidFill>
              </a:rPr>
              <a:t>lower regularization</a:t>
            </a:r>
            <a:r>
              <a:rPr lang="en-US" sz="1400" kern="0" dirty="0">
                <a:solidFill>
                  <a:schemeClr val="tx1">
                    <a:lumMod val="75000"/>
                    <a:lumOff val="25000"/>
                  </a:schemeClr>
                </a:solidFill>
              </a:rPr>
              <a:t>. </a:t>
            </a:r>
            <a:r>
              <a:rPr lang="en-US" sz="1400" b="1" kern="0" dirty="0">
                <a:solidFill>
                  <a:schemeClr val="tx1">
                    <a:lumMod val="75000"/>
                    <a:lumOff val="25000"/>
                  </a:schemeClr>
                </a:solidFill>
              </a:rPr>
              <a:t>Result</a:t>
            </a:r>
            <a:r>
              <a:rPr lang="en-US" sz="1400" kern="0" dirty="0">
                <a:solidFill>
                  <a:schemeClr val="tx1">
                    <a:lumMod val="75000"/>
                    <a:lumOff val="25000"/>
                  </a:schemeClr>
                </a:solidFill>
              </a:rPr>
              <a:t>: </a:t>
            </a:r>
            <a:r>
              <a:rPr lang="en-US" sz="1400" kern="0" dirty="0" smtClean="0">
                <a:solidFill>
                  <a:schemeClr val="tx1">
                    <a:lumMod val="75000"/>
                    <a:lumOff val="25000"/>
                  </a:schemeClr>
                </a:solidFill>
              </a:rPr>
              <a:t>higher variance, still no capability of distinguishing regime</a:t>
            </a:r>
          </a:p>
          <a:p>
            <a:pPr marL="400033" indent="-342900"/>
            <a:r>
              <a:rPr lang="en-US" sz="1599" kern="0" dirty="0" smtClean="0">
                <a:solidFill>
                  <a:schemeClr val="tx1">
                    <a:lumMod val="75000"/>
                    <a:lumOff val="25000"/>
                  </a:schemeClr>
                </a:solidFill>
              </a:rPr>
              <a:t>Goal: add features in input and data with higher granularity of intensity to capture regime differences</a:t>
            </a:r>
            <a:endParaRPr lang="en-US" sz="1599" kern="0" dirty="0">
              <a:solidFill>
                <a:schemeClr val="tx1">
                  <a:lumMod val="75000"/>
                  <a:lumOff val="25000"/>
                </a:schemeClr>
              </a:solidFill>
            </a:endParaRPr>
          </a:p>
          <a:p>
            <a:pPr marL="400033" indent="-342900"/>
            <a:endParaRPr lang="en-US" sz="1599" kern="0" dirty="0" smtClean="0">
              <a:solidFill>
                <a:schemeClr val="tx1">
                  <a:lumMod val="75000"/>
                  <a:lumOff val="25000"/>
                </a:schemeClr>
              </a:solidFill>
            </a:endParaRPr>
          </a:p>
          <a:p>
            <a:pPr marL="799963" lvl="1" indent="-342900"/>
            <a:endParaRPr lang="en-US" sz="1400" kern="0" dirty="0" smtClean="0"/>
          </a:p>
          <a:p>
            <a:pPr marL="400033" indent="-342900"/>
            <a:endParaRPr lang="en-US" sz="1599" kern="0" dirty="0" smtClean="0"/>
          </a:p>
          <a:p>
            <a:pPr marL="400033" indent="-342900"/>
            <a:endParaRPr lang="en-US" sz="1599" kern="0" dirty="0" smtClean="0"/>
          </a:p>
          <a:p>
            <a:pPr marL="400033" indent="-342900"/>
            <a:endParaRPr lang="en-US" sz="1599" kern="0" dirty="0" smtClean="0"/>
          </a:p>
          <a:p>
            <a:pPr marL="400033" indent="-342900"/>
            <a:endParaRPr lang="en-US" sz="1599" kern="0" dirty="0" smtClean="0"/>
          </a:p>
          <a:p>
            <a:pPr marL="400033" indent="-342900"/>
            <a:endParaRPr lang="en-US" sz="1599" kern="0" dirty="0" smtClean="0"/>
          </a:p>
          <a:p>
            <a:pPr marL="400033" indent="-342900"/>
            <a:endParaRPr lang="en-US" sz="1599" kern="0" dirty="0"/>
          </a:p>
        </p:txBody>
      </p:sp>
      <p:pic>
        <p:nvPicPr>
          <p:cNvPr id="4" name="Picture 3"/>
          <p:cNvPicPr>
            <a:picLocks noChangeAspect="1"/>
          </p:cNvPicPr>
          <p:nvPr/>
        </p:nvPicPr>
        <p:blipFill>
          <a:blip r:embed="rId3"/>
          <a:stretch>
            <a:fillRect/>
          </a:stretch>
        </p:blipFill>
        <p:spPr>
          <a:xfrm>
            <a:off x="121150" y="515855"/>
            <a:ext cx="4494829" cy="2825081"/>
          </a:xfrm>
          <a:prstGeom prst="rect">
            <a:avLst/>
          </a:prstGeom>
        </p:spPr>
      </p:pic>
      <p:pic>
        <p:nvPicPr>
          <p:cNvPr id="6" name="Picture 5"/>
          <p:cNvPicPr>
            <a:picLocks noChangeAspect="1"/>
          </p:cNvPicPr>
          <p:nvPr/>
        </p:nvPicPr>
        <p:blipFill>
          <a:blip r:embed="rId4"/>
          <a:stretch>
            <a:fillRect/>
          </a:stretch>
        </p:blipFill>
        <p:spPr>
          <a:xfrm>
            <a:off x="3993851" y="3352773"/>
            <a:ext cx="3773298" cy="2468591"/>
          </a:xfrm>
          <a:prstGeom prst="rect">
            <a:avLst/>
          </a:prstGeom>
        </p:spPr>
      </p:pic>
      <p:pic>
        <p:nvPicPr>
          <p:cNvPr id="7" name="Picture 6"/>
          <p:cNvPicPr>
            <a:picLocks noChangeAspect="1"/>
          </p:cNvPicPr>
          <p:nvPr/>
        </p:nvPicPr>
        <p:blipFill>
          <a:blip r:embed="rId5"/>
          <a:stretch>
            <a:fillRect/>
          </a:stretch>
        </p:blipFill>
        <p:spPr>
          <a:xfrm>
            <a:off x="511042" y="3435235"/>
            <a:ext cx="3638846" cy="2490666"/>
          </a:xfrm>
          <a:prstGeom prst="rect">
            <a:avLst/>
          </a:prstGeom>
        </p:spPr>
      </p:pic>
      <p:sp>
        <p:nvSpPr>
          <p:cNvPr id="16" name="Text Placeholder 2"/>
          <p:cNvSpPr>
            <a:spLocks noGrp="1"/>
          </p:cNvSpPr>
          <p:nvPr>
            <p:ph type="body" sz="quarter" idx="11"/>
          </p:nvPr>
        </p:nvSpPr>
        <p:spPr>
          <a:xfrm>
            <a:off x="4520049" y="624957"/>
            <a:ext cx="3321647" cy="1579907"/>
          </a:xfrm>
        </p:spPr>
        <p:txBody>
          <a:bodyPr numCol="1"/>
          <a:lstStyle/>
          <a:p>
            <a:pPr marL="400033" indent="-342900"/>
            <a:r>
              <a:rPr lang="en-US" sz="1799" dirty="0" smtClean="0">
                <a:solidFill>
                  <a:schemeClr val="accent1">
                    <a:lumMod val="75000"/>
                  </a:schemeClr>
                </a:solidFill>
              </a:rPr>
              <a:t>Low</a:t>
            </a:r>
            <a:r>
              <a:rPr lang="en-US" sz="1799" dirty="0" smtClean="0">
                <a:solidFill>
                  <a:srgbClr val="FF0000"/>
                </a:solidFill>
              </a:rPr>
              <a:t>, medium, </a:t>
            </a:r>
            <a:r>
              <a:rPr lang="en-US" sz="1799" dirty="0" smtClean="0">
                <a:solidFill>
                  <a:srgbClr val="0070C0"/>
                </a:solidFill>
              </a:rPr>
              <a:t>high</a:t>
            </a:r>
          </a:p>
          <a:p>
            <a:pPr marL="799963" lvl="1" indent="-342900"/>
            <a:r>
              <a:rPr lang="en-US" sz="1400" dirty="0" smtClean="0">
                <a:solidFill>
                  <a:schemeClr val="tx1">
                    <a:lumMod val="75000"/>
                    <a:lumOff val="25000"/>
                  </a:schemeClr>
                </a:solidFill>
              </a:rPr>
              <a:t>Abilene, </a:t>
            </a:r>
            <a:r>
              <a:rPr lang="en-US" sz="1400" dirty="0" smtClean="0">
                <a:solidFill>
                  <a:schemeClr val="tx1">
                    <a:lumMod val="75000"/>
                    <a:lumOff val="25000"/>
                  </a:schemeClr>
                </a:solidFill>
              </a:rPr>
              <a:t>UDP CBR</a:t>
            </a:r>
            <a:endParaRPr lang="en-US" sz="1400" dirty="0" smtClean="0">
              <a:solidFill>
                <a:schemeClr val="tx1">
                  <a:lumMod val="75000"/>
                  <a:lumOff val="25000"/>
                </a:schemeClr>
              </a:solidFill>
            </a:endParaRPr>
          </a:p>
          <a:p>
            <a:pPr marL="400033" indent="-342900"/>
            <a:r>
              <a:rPr lang="en-US" sz="1599" dirty="0" smtClean="0">
                <a:solidFill>
                  <a:schemeClr val="tx1">
                    <a:lumMod val="75000"/>
                    <a:lumOff val="25000"/>
                  </a:schemeClr>
                </a:solidFill>
              </a:rPr>
              <a:t>Figure 1: Traffic</a:t>
            </a:r>
            <a:r>
              <a:rPr lang="en-US" sz="1599" dirty="0">
                <a:solidFill>
                  <a:schemeClr val="tx1">
                    <a:lumMod val="75000"/>
                    <a:lumOff val="25000"/>
                  </a:schemeClr>
                </a:solidFill>
              </a:rPr>
              <a:t> </a:t>
            </a:r>
            <a:r>
              <a:rPr lang="en-US" sz="1599" dirty="0" smtClean="0">
                <a:solidFill>
                  <a:schemeClr val="tx1">
                    <a:lumMod val="75000"/>
                    <a:lumOff val="25000"/>
                  </a:schemeClr>
                </a:solidFill>
              </a:rPr>
              <a:t>plot (x = epoch) is reasonable</a:t>
            </a:r>
            <a:endParaRPr lang="en-US" sz="1599" dirty="0" smtClean="0">
              <a:solidFill>
                <a:schemeClr val="tx1">
                  <a:lumMod val="75000"/>
                  <a:lumOff val="25000"/>
                </a:schemeClr>
              </a:solidFill>
            </a:endParaRPr>
          </a:p>
          <a:p>
            <a:pPr marL="799963" lvl="1" indent="-342900"/>
            <a:endParaRPr lang="en-US" sz="1400" dirty="0" smtClean="0"/>
          </a:p>
          <a:p>
            <a:pPr marL="400033" indent="-342900"/>
            <a:endParaRPr lang="en-US" sz="1599" dirty="0"/>
          </a:p>
          <a:p>
            <a:pPr marL="400033" indent="-342900"/>
            <a:endParaRPr lang="en-US" sz="1599" dirty="0" smtClean="0"/>
          </a:p>
          <a:p>
            <a:pPr marL="400033" indent="-342900"/>
            <a:endParaRPr lang="en-US" sz="1599" dirty="0"/>
          </a:p>
          <a:p>
            <a:pPr marL="400033" indent="-342900"/>
            <a:endParaRPr lang="en-US" sz="1599" dirty="0" smtClean="0"/>
          </a:p>
          <a:p>
            <a:pPr marL="400033" indent="-342900"/>
            <a:endParaRPr lang="en-US" sz="1599" dirty="0"/>
          </a:p>
          <a:p>
            <a:pPr marL="400033" indent="-342900"/>
            <a:endParaRPr lang="en-US" sz="1599" dirty="0"/>
          </a:p>
        </p:txBody>
      </p:sp>
    </p:spTree>
    <p:extLst>
      <p:ext uri="{BB962C8B-B14F-4D97-AF65-F5344CB8AC3E}">
        <p14:creationId xmlns:p14="http://schemas.microsoft.com/office/powerpoint/2010/main" val="31134929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212513</TotalTime>
  <Words>312</Words>
  <Application>Microsoft Office PowerPoint</Application>
  <PresentationFormat>Widescreen</PresentationFormat>
  <Paragraphs>76</Paragraphs>
  <Slides>4</Slides>
  <Notes>4</Notes>
  <HiddenSlides>0</HiddenSlides>
  <MMClips>0</MMClips>
  <ScaleCrop>false</ScaleCrop>
  <HeadingPairs>
    <vt:vector size="6" baseType="variant">
      <vt:variant>
        <vt:lpstr>Fonts Used</vt:lpstr>
      </vt:variant>
      <vt:variant>
        <vt:i4>18</vt:i4>
      </vt:variant>
      <vt:variant>
        <vt:lpstr>Theme</vt:lpstr>
      </vt:variant>
      <vt:variant>
        <vt:i4>58</vt:i4>
      </vt:variant>
      <vt:variant>
        <vt:lpstr>Slide Titles</vt:lpstr>
      </vt:variant>
      <vt:variant>
        <vt:i4>4</vt:i4>
      </vt:variant>
    </vt:vector>
  </HeadingPairs>
  <TitlesOfParts>
    <vt:vector size="80" baseType="lpstr">
      <vt:lpstr>FrutigerNext LT BlackCn</vt:lpstr>
      <vt:lpstr>FrutigerNext LT Bold</vt:lpstr>
      <vt:lpstr>FrutigerNext LT Light</vt:lpstr>
      <vt:lpstr>FrutigerNext LT Medium</vt:lpstr>
      <vt:lpstr>FrutigerNext LT Regular</vt:lpstr>
      <vt:lpstr>Lucida Grande</vt:lpstr>
      <vt:lpstr>微软雅黑</vt:lpstr>
      <vt:lpstr>MS PGothic</vt:lpstr>
      <vt:lpstr>MS PGothic</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Summary 31/07  Filip Krasniqi, Jocelyne Elias and Jérémie Leguay</vt:lpstr>
      <vt:lpstr>Final configuration of regimes</vt:lpstr>
      <vt:lpstr>Example: distribution for OD flow O = 0, D = 3</vt:lpstr>
      <vt:lpstr>Example: distribution for OD flow O = 0, D = 6</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10458</cp:revision>
  <cp:lastPrinted>2019-05-24T12:55:07Z</cp:lastPrinted>
  <dcterms:created xsi:type="dcterms:W3CDTF">2015-01-15T13:44:33Z</dcterms:created>
  <dcterms:modified xsi:type="dcterms:W3CDTF">2019-07-31T13:18:38Z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